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8" r:id="rId6"/>
    <p:sldId id="259" r:id="rId7"/>
    <p:sldId id="262" r:id="rId8"/>
    <p:sldId id="261" r:id="rId9"/>
    <p:sldId id="263" r:id="rId10"/>
    <p:sldId id="257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005841"/>
            <a:ext cx="9144000" cy="3616036"/>
          </a:xfrm>
        </p:spPr>
        <p:txBody>
          <a:bodyPr anchor="t"/>
          <a:lstStyle/>
          <a:p>
            <a:r>
              <a:rPr lang="nl-NL" sz="4400" b="1" dirty="0" smtClean="0">
                <a:solidFill>
                  <a:srgbClr val="002060"/>
                </a:solidFill>
              </a:rPr>
              <a:t>Donderdag instroomprogramma:</a:t>
            </a:r>
            <a:r>
              <a:rPr lang="nl-NL" sz="4400" dirty="0" smtClean="0"/>
              <a:t/>
            </a:r>
            <a:br>
              <a:rPr lang="nl-NL" sz="4400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IBS Mijn leefomgeving (MLO)</a:t>
            </a:r>
            <a:endParaRPr lang="nl-NL" dirty="0"/>
          </a:p>
        </p:txBody>
      </p:sp>
      <p:grpSp>
        <p:nvGrpSpPr>
          <p:cNvPr id="7" name="Groep 6"/>
          <p:cNvGrpSpPr/>
          <p:nvPr/>
        </p:nvGrpSpPr>
        <p:grpSpPr>
          <a:xfrm>
            <a:off x="3816967" y="3183774"/>
            <a:ext cx="4558066" cy="3147832"/>
            <a:chOff x="3816967" y="3183774"/>
            <a:chExt cx="4558066" cy="3147832"/>
          </a:xfrm>
        </p:grpSpPr>
        <p:grpSp>
          <p:nvGrpSpPr>
            <p:cNvPr id="3" name="Groep 2"/>
            <p:cNvGrpSpPr/>
            <p:nvPr/>
          </p:nvGrpSpPr>
          <p:grpSpPr>
            <a:xfrm>
              <a:off x="3816967" y="3183774"/>
              <a:ext cx="4558066" cy="3147832"/>
              <a:chOff x="1381125" y="4443210"/>
              <a:chExt cx="3320335" cy="2414789"/>
            </a:xfrm>
          </p:grpSpPr>
          <p:pic>
            <p:nvPicPr>
              <p:cNvPr id="4" name="Afbeelding 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81125" y="4443210"/>
                <a:ext cx="3320335" cy="2414789"/>
              </a:xfrm>
              <a:prstGeom prst="rect">
                <a:avLst/>
              </a:prstGeom>
            </p:spPr>
          </p:pic>
          <p:pic>
            <p:nvPicPr>
              <p:cNvPr id="5" name="Afbeelding 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36035" y="5911402"/>
                <a:ext cx="637782" cy="244483"/>
              </a:xfrm>
              <a:prstGeom prst="rect">
                <a:avLst/>
              </a:prstGeom>
            </p:spPr>
          </p:pic>
        </p:grpSp>
        <p:sp>
          <p:nvSpPr>
            <p:cNvPr id="6" name="Tekstvak 5"/>
            <p:cNvSpPr txBox="1"/>
            <p:nvPr/>
          </p:nvSpPr>
          <p:spPr>
            <a:xfrm>
              <a:off x="5316694" y="4182405"/>
              <a:ext cx="1532993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800" b="1" dirty="0" smtClean="0">
                  <a:latin typeface="Harlow Solid Italic" panose="04030604020F02020D02" pitchFamily="82" charset="0"/>
                </a:rPr>
                <a:t>Verhalen</a:t>
              </a:r>
              <a:endParaRPr lang="nl-NL" sz="2000" b="1" dirty="0">
                <a:latin typeface="Harlow Solid Italic" panose="04030604020F02020D02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138" y="365125"/>
            <a:ext cx="10515600" cy="1325563"/>
          </a:xfrm>
        </p:spPr>
        <p:txBody>
          <a:bodyPr/>
          <a:lstStyle/>
          <a:p>
            <a:r>
              <a:rPr lang="nl-NL" dirty="0" smtClean="0"/>
              <a:t>Projectmanagement</a:t>
            </a:r>
            <a:endParaRPr lang="nl-NL" dirty="0"/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863138" y="1619835"/>
            <a:ext cx="886056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9pPr>
          </a:lstStyle>
          <a:p>
            <a:r>
              <a:rPr lang="nl-NL" i="1" dirty="0" smtClean="0"/>
              <a:t>Grit, R. (2015) Projectmanagement</a:t>
            </a:r>
            <a:endParaRPr lang="nl-NL" i="1" dirty="0"/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/>
          </p:nvPr>
        </p:nvSpPr>
        <p:spPr>
          <a:xfrm>
            <a:off x="863138" y="2267907"/>
            <a:ext cx="8003232" cy="4929411"/>
          </a:xfrm>
        </p:spPr>
        <p:txBody>
          <a:bodyPr/>
          <a:lstStyle/>
          <a:p>
            <a:r>
              <a:rPr lang="nl-NL" dirty="0" smtClean="0"/>
              <a:t>Handboek </a:t>
            </a:r>
            <a:r>
              <a:rPr lang="nl-NL" dirty="0" smtClean="0">
                <a:sym typeface="Wingdings" panose="05000000000000000000" pitchFamily="2" charset="2"/>
              </a:rPr>
              <a:t>/ naslagwerk  gebruik het!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Altijd meenemen</a:t>
            </a:r>
          </a:p>
        </p:txBody>
      </p:sp>
      <p:pic>
        <p:nvPicPr>
          <p:cNvPr id="6146" name="Picture 2" descr="Afbeeldingsresultaat voor projectmanagement gr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820" y="2267907"/>
            <a:ext cx="3467100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98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138" y="365125"/>
            <a:ext cx="10515600" cy="1325563"/>
          </a:xfrm>
        </p:spPr>
        <p:txBody>
          <a:bodyPr/>
          <a:lstStyle/>
          <a:p>
            <a:r>
              <a:rPr lang="nl-NL" dirty="0" smtClean="0"/>
              <a:t>Projectmanagement</a:t>
            </a:r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4AB40DFA-DF84-40A5-B7B1-F043444D01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5531"/>
          <a:stretch/>
        </p:blipFill>
        <p:spPr>
          <a:xfrm>
            <a:off x="2038350" y="2206525"/>
            <a:ext cx="7744519" cy="158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09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Mijn leefomgeving (MLO)</a:t>
            </a:r>
            <a:endParaRPr lang="nl-NL" dirty="0"/>
          </a:p>
        </p:txBody>
      </p:sp>
      <p:sp>
        <p:nvSpPr>
          <p:cNvPr id="5" name="Tekstvak 4"/>
          <p:cNvSpPr txBox="1">
            <a:spLocks noChangeArrowheads="1"/>
          </p:cNvSpPr>
          <p:nvPr/>
        </p:nvSpPr>
        <p:spPr bwMode="auto">
          <a:xfrm>
            <a:off x="375587" y="1465867"/>
            <a:ext cx="5401924" cy="23083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Integrale </a:t>
            </a:r>
            <a:r>
              <a:rPr lang="nl-NL" altLang="nl-NL" sz="1600" b="1" dirty="0" smtClean="0">
                <a:latin typeface="+mn-lt"/>
              </a:rPr>
              <a:t>beroepssituatie (IBS)</a:t>
            </a:r>
            <a:endParaRPr lang="nl-NL" altLang="nl-NL" sz="16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Als professional organiseer je bijeenkomsten en kun je informatie overdragen. Omdat je niet alles alleen kunt doen, moet je samenwerken en taken verdelen.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Je gaat aan de slag met je directe leefomgeving: je leefstijl, je verbruik, je reststromen, je vrijetijdsbesteding, woonomgeving en je eigen financiële huishouding. Daarnaast ga je inzicht krijgen in jouw kwaliteiten: wie ben jij? En hoe profileer je jezelf?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75587" y="3966992"/>
            <a:ext cx="5401924" cy="181588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/>
              <a:t>Voorwaarden</a:t>
            </a:r>
          </a:p>
          <a:p>
            <a:pPr marL="285750" lvl="0" indent="-285750">
              <a:buFont typeface="Calibri" panose="020F0502020204030204" pitchFamily="34" charset="0"/>
              <a:buChar char="‒"/>
            </a:pPr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De locatie mag geen geld kosten.</a:t>
            </a:r>
          </a:p>
          <a:p>
            <a:pPr marL="285750" lvl="0" indent="-285750">
              <a:buFont typeface="Calibri" panose="020F0502020204030204" pitchFamily="34" charset="0"/>
              <a:buChar char="‒"/>
            </a:pPr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Minimaal 15% van de genodigden is aanwezig.</a:t>
            </a:r>
          </a:p>
          <a:p>
            <a:pPr marL="285750" lvl="0" indent="-285750">
              <a:buFont typeface="Calibri" panose="020F0502020204030204" pitchFamily="34" charset="0"/>
              <a:buChar char="‒"/>
            </a:pPr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Er is budget voor hapjes en drankjes.</a:t>
            </a:r>
          </a:p>
          <a:p>
            <a:pPr marL="285750" lvl="0" indent="-285750">
              <a:buFont typeface="Calibri" panose="020F0502020204030204" pitchFamily="34" charset="0"/>
              <a:buChar char="‒"/>
            </a:pPr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De projectgroepen overleggen regelmatig.</a:t>
            </a:r>
          </a:p>
          <a:p>
            <a:pPr marL="285750" lvl="0" indent="-285750">
              <a:buFont typeface="Calibri" panose="020F0502020204030204" pitchFamily="34" charset="0"/>
              <a:buChar char="‒"/>
            </a:pPr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De presentatie en projectvoorbereiding zijn voldoende om beoordeeld te worden.</a:t>
            </a:r>
          </a:p>
        </p:txBody>
      </p:sp>
      <p:sp>
        <p:nvSpPr>
          <p:cNvPr id="7" name="Tekstvak 5"/>
          <p:cNvSpPr txBox="1">
            <a:spLocks noChangeArrowheads="1"/>
          </p:cNvSpPr>
          <p:nvPr/>
        </p:nvSpPr>
        <p:spPr bwMode="auto">
          <a:xfrm>
            <a:off x="6096000" y="1465867"/>
            <a:ext cx="5576289" cy="30962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>
                <a:latin typeface="+mn-lt"/>
              </a:rPr>
              <a:t>Opdracht</a:t>
            </a:r>
            <a:endParaRPr lang="nl-NL" altLang="nl-NL" sz="1400">
              <a:latin typeface="+mn-lt"/>
            </a:endParaRPr>
          </a:p>
          <a:p>
            <a:pPr marL="285750" indent="-285750"/>
            <a:r>
              <a:rPr lang="nl-NL" sz="1600"/>
              <a:t>Samen met  je leerjaar organiseer je een verhalencafé.  </a:t>
            </a:r>
          </a:p>
          <a:p>
            <a:pPr marL="285750" indent="-285750"/>
            <a:r>
              <a:rPr lang="nl-NL" sz="1600"/>
              <a:t>Het verhalencafé voer je aan het eind van de periode uit.</a:t>
            </a:r>
          </a:p>
          <a:p>
            <a:pPr marL="285750" indent="-285750"/>
            <a:r>
              <a:rPr lang="nl-NL" sz="1600"/>
              <a:t>Jullie presenteren wat je hebt geleerd over je directe leefomgeving (micro- en </a:t>
            </a:r>
            <a:r>
              <a:rPr lang="nl-NL" sz="1600" err="1"/>
              <a:t>meso</a:t>
            </a:r>
            <a:r>
              <a:rPr lang="nl-NL" sz="1600"/>
              <a:t>-omgeving). Bespreek hierbij je opgedane kennis, vaardigheden en ervaringen.</a:t>
            </a:r>
          </a:p>
          <a:p>
            <a:pPr marL="285750" indent="-285750"/>
            <a:r>
              <a:rPr lang="nl-NL" sz="1600"/>
              <a:t>Bij de organisatie houd je rekening met tijd, geld en mensen.</a:t>
            </a:r>
          </a:p>
          <a:p>
            <a:pPr marL="285750" indent="-285750"/>
            <a:r>
              <a:rPr lang="nl-NL" sz="1600"/>
              <a:t>De avond moet goed verlopen. Hiervoor is onderling overleg nodig. Jullie zijn samen verantwoordelijk, communicatie is dus heel belangrijk.</a:t>
            </a:r>
          </a:p>
          <a:p>
            <a:pPr marL="285750" indent="-285750"/>
            <a:endParaRPr lang="nl-NL" sz="1600"/>
          </a:p>
        </p:txBody>
      </p:sp>
    </p:spTree>
    <p:extLst>
      <p:ext uri="{BB962C8B-B14F-4D97-AF65-F5344CB8AC3E}">
        <p14:creationId xmlns:p14="http://schemas.microsoft.com/office/powerpoint/2010/main" val="305113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138" y="365125"/>
            <a:ext cx="10515600" cy="1325563"/>
          </a:xfrm>
        </p:spPr>
        <p:txBody>
          <a:bodyPr/>
          <a:lstStyle/>
          <a:p>
            <a:r>
              <a:rPr lang="nl-NL" dirty="0"/>
              <a:t>IBS Mijn leefomgeving </a:t>
            </a:r>
            <a:r>
              <a:rPr lang="nl-NL" dirty="0" smtClean="0"/>
              <a:t>- toetsing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504925" y="1575191"/>
            <a:ext cx="5616013" cy="107721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Toetsen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Dit IBS wordt afgerond met 3 </a:t>
            </a:r>
            <a:r>
              <a:rPr kumimoji="0" lang="nl-NL" sz="1600" b="0" i="0" u="none" strike="noStrike" kern="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toetsmomenten</a:t>
            </a:r>
            <a:r>
              <a:rPr kumimoji="0" lang="nl-NL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kennistoets, projectvoorstel en presentatie. In onderstaande tabel is een overzicht van de toetsen weergegeven. </a:t>
            </a:r>
          </a:p>
        </p:txBody>
      </p:sp>
      <p:graphicFrame>
        <p:nvGraphicFramePr>
          <p:cNvPr id="8" name="Tabe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256154"/>
              </p:ext>
            </p:extLst>
          </p:nvPr>
        </p:nvGraphicFramePr>
        <p:xfrm>
          <a:off x="504924" y="2900754"/>
          <a:ext cx="5616013" cy="2651760"/>
        </p:xfrm>
        <a:graphic>
          <a:graphicData uri="http://schemas.openxmlformats.org/drawingml/2006/table">
            <a:tbl>
              <a:tblPr firstRow="1" bandRow="1"/>
              <a:tblGrid>
                <a:gridCol w="1413345">
                  <a:extLst>
                    <a:ext uri="{9D8B030D-6E8A-4147-A177-3AD203B41FA5}">
                      <a16:colId xmlns:a16="http://schemas.microsoft.com/office/drawing/2014/main" val="2948095846"/>
                    </a:ext>
                  </a:extLst>
                </a:gridCol>
                <a:gridCol w="1243899">
                  <a:extLst>
                    <a:ext uri="{9D8B030D-6E8A-4147-A177-3AD203B41FA5}">
                      <a16:colId xmlns:a16="http://schemas.microsoft.com/office/drawing/2014/main" val="2488055331"/>
                    </a:ext>
                  </a:extLst>
                </a:gridCol>
                <a:gridCol w="1435365">
                  <a:extLst>
                    <a:ext uri="{9D8B030D-6E8A-4147-A177-3AD203B41FA5}">
                      <a16:colId xmlns:a16="http://schemas.microsoft.com/office/drawing/2014/main" val="2935927962"/>
                    </a:ext>
                  </a:extLst>
                </a:gridCol>
                <a:gridCol w="1523404">
                  <a:extLst>
                    <a:ext uri="{9D8B030D-6E8A-4147-A177-3AD203B41FA5}">
                      <a16:colId xmlns:a16="http://schemas.microsoft.com/office/drawing/2014/main" val="22746699"/>
                    </a:ext>
                  </a:extLst>
                </a:gridCol>
              </a:tblGrid>
              <a:tr h="2373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 b="1"/>
                        <a:t>Toetsen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 b="1" i="1" dirty="0"/>
                        <a:t>Kennistoets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 b="1" i="1" dirty="0"/>
                        <a:t>Projectvoorstel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 b="1" i="1" dirty="0"/>
                        <a:t>Presentatie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968079"/>
                  </a:ext>
                </a:extLst>
              </a:tr>
              <a:tr h="2373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 b="1"/>
                        <a:t>Bijbehorende</a:t>
                      </a:r>
                      <a:r>
                        <a:rPr lang="nl-NL" sz="1400" b="1" baseline="0"/>
                        <a:t> leerdoelen</a:t>
                      </a:r>
                      <a:endParaRPr lang="nl-NL" sz="1400" b="1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/>
                        <a:t>Nr. 1 t/m 2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/>
                        <a:t>Nr. 3</a:t>
                      </a:r>
                      <a:r>
                        <a:rPr lang="nl-NL" sz="1400" baseline="0"/>
                        <a:t> t/m 4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/>
                        <a:t>Nr. 2</a:t>
                      </a:r>
                      <a:r>
                        <a:rPr lang="nl-NL" sz="1400" baseline="0"/>
                        <a:t> t/m 6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618041"/>
                  </a:ext>
                </a:extLst>
              </a:tr>
              <a:tr h="2373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 b="1"/>
                        <a:t>Duur toets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/>
                        <a:t>1 uur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2235"/>
                  </a:ext>
                </a:extLst>
              </a:tr>
              <a:tr h="2373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 b="1"/>
                        <a:t>Weging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/>
                        <a:t>2x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0098924"/>
                  </a:ext>
                </a:extLst>
              </a:tr>
              <a:tr h="2373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 b="1"/>
                        <a:t>Cesuur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/>
                        <a:t>66% =</a:t>
                      </a:r>
                      <a:r>
                        <a:rPr lang="nl-NL" sz="1400" baseline="0"/>
                        <a:t> 5,5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749802"/>
                  </a:ext>
                </a:extLst>
              </a:tr>
              <a:tr h="2373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 b="1"/>
                        <a:t>Resultaat 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87609"/>
                  </a:ext>
                </a:extLst>
              </a:tr>
              <a:tr h="2373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 b="1"/>
                        <a:t>Plaats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/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/>
                        <a:t>School 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509403"/>
                  </a:ext>
                </a:extLst>
              </a:tr>
              <a:tr h="2373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 b="1"/>
                        <a:t>Samenwerking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/>
                        <a:t>Individueel</a:t>
                      </a:r>
                      <a:r>
                        <a:rPr lang="nl-NL" sz="1400" baseline="0"/>
                        <a:t>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/>
                        <a:t>Groep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400" dirty="0"/>
                        <a:t>Individueel 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246985"/>
                  </a:ext>
                </a:extLst>
              </a:tr>
            </a:tbl>
          </a:graphicData>
        </a:graphic>
      </p:graphicFrame>
      <p:pic>
        <p:nvPicPr>
          <p:cNvPr id="1026" name="Picture 2" descr="Afbeeldingsresultaat voor toetsing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37"/>
          <a:stretch/>
        </p:blipFill>
        <p:spPr bwMode="auto">
          <a:xfrm>
            <a:off x="6479150" y="1450500"/>
            <a:ext cx="4097925" cy="3678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04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138" y="365125"/>
            <a:ext cx="10515600" cy="1325563"/>
          </a:xfrm>
        </p:spPr>
        <p:txBody>
          <a:bodyPr/>
          <a:lstStyle/>
          <a:p>
            <a:r>
              <a:rPr lang="nl-NL" smtClean="0"/>
              <a:t>IBS Mijn leefomgeving - toetsing</a:t>
            </a:r>
            <a:endParaRPr lang="nl-NL" dirty="0"/>
          </a:p>
        </p:txBody>
      </p:sp>
      <p:pic>
        <p:nvPicPr>
          <p:cNvPr id="1026" name="Picture 2" descr="Afbeeldingsresultaat voor toetsing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76" t="6594" r="17931" b="10237"/>
          <a:stretch/>
        </p:blipFill>
        <p:spPr bwMode="auto">
          <a:xfrm>
            <a:off x="11152456" y="86332"/>
            <a:ext cx="950875" cy="160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hthoek 2"/>
          <p:cNvSpPr/>
          <p:nvPr/>
        </p:nvSpPr>
        <p:spPr>
          <a:xfrm>
            <a:off x="863138" y="1690688"/>
            <a:ext cx="1774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smtClean="0"/>
              <a:t>1) Kennistoets</a:t>
            </a:r>
            <a:endParaRPr lang="nl-NL" b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/>
          <a:srcRect r="25291"/>
          <a:stretch/>
        </p:blipFill>
        <p:spPr>
          <a:xfrm>
            <a:off x="129380" y="2060020"/>
            <a:ext cx="4305460" cy="342962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4"/>
          <a:srcRect r="39863"/>
          <a:stretch/>
        </p:blipFill>
        <p:spPr>
          <a:xfrm>
            <a:off x="4619988" y="3118160"/>
            <a:ext cx="3465679" cy="30431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0977" y="3118160"/>
            <a:ext cx="5762958" cy="199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89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138" y="365125"/>
            <a:ext cx="10515600" cy="1325563"/>
          </a:xfrm>
        </p:spPr>
        <p:txBody>
          <a:bodyPr/>
          <a:lstStyle/>
          <a:p>
            <a:r>
              <a:rPr lang="nl-NL" smtClean="0"/>
              <a:t>IBS Mijn leefomgeving - toetsing</a:t>
            </a:r>
            <a:endParaRPr lang="nl-NL" dirty="0"/>
          </a:p>
        </p:txBody>
      </p:sp>
      <p:pic>
        <p:nvPicPr>
          <p:cNvPr id="1026" name="Picture 2" descr="Afbeeldingsresultaat voor toetsing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76" t="6594" r="17931" b="10237"/>
          <a:stretch/>
        </p:blipFill>
        <p:spPr bwMode="auto">
          <a:xfrm>
            <a:off x="11152456" y="86332"/>
            <a:ext cx="950875" cy="160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hthoek 2"/>
          <p:cNvSpPr/>
          <p:nvPr/>
        </p:nvSpPr>
        <p:spPr>
          <a:xfrm>
            <a:off x="863138" y="1690688"/>
            <a:ext cx="2133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/>
              <a:t>2</a:t>
            </a:r>
            <a:r>
              <a:rPr lang="nl-NL" b="1" dirty="0" smtClean="0"/>
              <a:t>) Projectvoorstel</a:t>
            </a:r>
            <a:endParaRPr lang="nl-NL" b="1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AB40DFA-DF84-40A5-B7B1-F043444D01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0541" y="2228106"/>
            <a:ext cx="6552728" cy="388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31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138" y="365125"/>
            <a:ext cx="10515600" cy="1325563"/>
          </a:xfrm>
        </p:spPr>
        <p:txBody>
          <a:bodyPr/>
          <a:lstStyle/>
          <a:p>
            <a:r>
              <a:rPr lang="nl-NL" smtClean="0"/>
              <a:t>IBS Mijn leefomgeving - toetsing</a:t>
            </a:r>
            <a:endParaRPr lang="nl-NL" dirty="0"/>
          </a:p>
        </p:txBody>
      </p:sp>
      <p:pic>
        <p:nvPicPr>
          <p:cNvPr id="1026" name="Picture 2" descr="Afbeeldingsresultaat voor toetsing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76" t="6594" r="17931" b="10237"/>
          <a:stretch/>
        </p:blipFill>
        <p:spPr bwMode="auto">
          <a:xfrm>
            <a:off x="11152456" y="86332"/>
            <a:ext cx="950875" cy="160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hthoek 2"/>
          <p:cNvSpPr/>
          <p:nvPr/>
        </p:nvSpPr>
        <p:spPr>
          <a:xfrm>
            <a:off x="863138" y="1690688"/>
            <a:ext cx="1697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smtClean="0"/>
              <a:t>3) Presentatie</a:t>
            </a:r>
            <a:endParaRPr lang="nl-NL" b="1" dirty="0"/>
          </a:p>
        </p:txBody>
      </p:sp>
      <p:pic>
        <p:nvPicPr>
          <p:cNvPr id="7" name="Picture 2" descr="Afbeeldingsresultaat voor presentati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25" b="41822"/>
          <a:stretch/>
        </p:blipFill>
        <p:spPr bwMode="auto">
          <a:xfrm>
            <a:off x="484364" y="2298468"/>
            <a:ext cx="1851512" cy="1670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Afbeeldingsresultaat voor presentati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95" b="46351"/>
          <a:stretch/>
        </p:blipFill>
        <p:spPr bwMode="auto">
          <a:xfrm>
            <a:off x="7350431" y="2295146"/>
            <a:ext cx="1833539" cy="1674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Afbeeldingsresultaat voor presentati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258" r="55032"/>
          <a:stretch/>
        </p:blipFill>
        <p:spPr bwMode="auto">
          <a:xfrm>
            <a:off x="4871645" y="2295145"/>
            <a:ext cx="2058566" cy="1528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Afbeeldingsresultaat voor presentati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83" t="53650"/>
          <a:stretch/>
        </p:blipFill>
        <p:spPr bwMode="auto">
          <a:xfrm>
            <a:off x="2335876" y="2295146"/>
            <a:ext cx="2253759" cy="1674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Afbeeldingsresultaat voor presentati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83" t="53650"/>
          <a:stretch/>
        </p:blipFill>
        <p:spPr bwMode="auto">
          <a:xfrm flipH="1">
            <a:off x="9604190" y="2222410"/>
            <a:ext cx="2253759" cy="1674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48145" y="4207775"/>
            <a:ext cx="110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Vrije tijd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2909958" y="4204451"/>
            <a:ext cx="110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Lifestyle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5119788" y="4204451"/>
            <a:ext cx="200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Water &amp; energie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7511271" y="4231172"/>
            <a:ext cx="1686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Stad &amp; wijk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9918489" y="4204451"/>
            <a:ext cx="1625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Biobased</a:t>
            </a:r>
            <a:r>
              <a:rPr lang="nl-NL" dirty="0" smtClean="0"/>
              <a:t> </a:t>
            </a:r>
          </a:p>
          <a:p>
            <a:pPr algn="ctr"/>
            <a:r>
              <a:rPr lang="nl-NL" dirty="0" err="1" smtClean="0"/>
              <a:t>economy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653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Verhalencafé 2018/2019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514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138" y="365125"/>
            <a:ext cx="10515600" cy="1325563"/>
          </a:xfrm>
        </p:spPr>
        <p:txBody>
          <a:bodyPr/>
          <a:lstStyle/>
          <a:p>
            <a:r>
              <a:rPr lang="nl-NL" dirty="0"/>
              <a:t>Projectmanagement</a:t>
            </a:r>
          </a:p>
        </p:txBody>
      </p:sp>
      <p:sp>
        <p:nvSpPr>
          <p:cNvPr id="17" name="Titel 1"/>
          <p:cNvSpPr txBox="1">
            <a:spLocks/>
          </p:cNvSpPr>
          <p:nvPr/>
        </p:nvSpPr>
        <p:spPr bwMode="auto">
          <a:xfrm>
            <a:off x="1295186" y="1775090"/>
            <a:ext cx="8860565" cy="436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9pPr>
          </a:lstStyle>
          <a:p>
            <a:r>
              <a:rPr lang="nl-NL" i="1" dirty="0" smtClean="0"/>
              <a:t>Lesdoelen</a:t>
            </a:r>
            <a:endParaRPr lang="nl-NL" i="1" dirty="0"/>
          </a:p>
        </p:txBody>
      </p:sp>
      <p:sp>
        <p:nvSpPr>
          <p:cNvPr id="18" name="Tijdelijke aanduiding voor inhoud 2"/>
          <p:cNvSpPr>
            <a:spLocks noGrp="1"/>
          </p:cNvSpPr>
          <p:nvPr>
            <p:ph idx="1"/>
          </p:nvPr>
        </p:nvSpPr>
        <p:spPr>
          <a:xfrm>
            <a:off x="1295186" y="2295665"/>
            <a:ext cx="8003232" cy="3317650"/>
          </a:xfrm>
        </p:spPr>
        <p:txBody>
          <a:bodyPr/>
          <a:lstStyle/>
          <a:p>
            <a:r>
              <a:rPr lang="nl-NL" dirty="0" smtClean="0"/>
              <a:t>Je kunt de kenmerken van een project benoemen;</a:t>
            </a:r>
          </a:p>
          <a:p>
            <a:r>
              <a:rPr lang="nl-NL" dirty="0" smtClean="0"/>
              <a:t>Je kunt de kenmerken van projectmatig werken benoemen;</a:t>
            </a:r>
          </a:p>
          <a:p>
            <a:r>
              <a:rPr lang="nl-NL" dirty="0" smtClean="0"/>
              <a:t>Je kunt de verschillende projectfases benoemen en toelichten.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18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138" y="365125"/>
            <a:ext cx="10515600" cy="1325563"/>
          </a:xfrm>
        </p:spPr>
        <p:txBody>
          <a:bodyPr/>
          <a:lstStyle/>
          <a:p>
            <a:r>
              <a:rPr lang="nl-NL" dirty="0" smtClean="0"/>
              <a:t>Projectmanagement in de opleiding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1031910" y="1432140"/>
            <a:ext cx="10346828" cy="978700"/>
          </a:xfrm>
        </p:spPr>
        <p:txBody>
          <a:bodyPr/>
          <a:lstStyle/>
          <a:p>
            <a:pPr marL="0" indent="0">
              <a:buNone/>
            </a:pPr>
            <a:r>
              <a:rPr lang="nl-NL" i="1" dirty="0" smtClean="0"/>
              <a:t>Dossier Adviseur Duurzame leefomgeving &amp; werkprocessen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058" y="1921490"/>
            <a:ext cx="7241671" cy="4116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38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1EBCBF-7E1E-4B1C-9CFB-58B5E58C56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7DE6F1-65E5-4742-993C-166C160C650C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47a28104-336f-447d-946e-e305ac2bcd47"/>
    <ds:schemaRef ds:uri="34354c1b-6b8c-435b-ad50-990538c1955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4526</TotalTime>
  <Words>407</Words>
  <Application>Microsoft Office PowerPoint</Application>
  <PresentationFormat>Breedbeeld</PresentationFormat>
  <Paragraphs>77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Harlow Solid Italic</vt:lpstr>
      <vt:lpstr>Wingdings</vt:lpstr>
      <vt:lpstr>Thema1</vt:lpstr>
      <vt:lpstr>Donderdag instroomprogramma:  IBS Mijn leefomgeving (MLO)</vt:lpstr>
      <vt:lpstr>IBS Mijn leefomgeving (MLO)</vt:lpstr>
      <vt:lpstr>IBS Mijn leefomgeving - toetsing</vt:lpstr>
      <vt:lpstr>IBS Mijn leefomgeving - toetsing</vt:lpstr>
      <vt:lpstr>IBS Mijn leefomgeving - toetsing</vt:lpstr>
      <vt:lpstr>IBS Mijn leefomgeving - toetsing</vt:lpstr>
      <vt:lpstr>Verhalencafé 2018/2019</vt:lpstr>
      <vt:lpstr>Projectmanagement</vt:lpstr>
      <vt:lpstr>Projectmanagement in de opleiding</vt:lpstr>
      <vt:lpstr>Projectmanagement</vt:lpstr>
      <vt:lpstr>Projectmanagement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54</cp:revision>
  <dcterms:created xsi:type="dcterms:W3CDTF">2017-09-05T13:31:36Z</dcterms:created>
  <dcterms:modified xsi:type="dcterms:W3CDTF">2020-02-12T13:52:19Z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